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0"/>
  </p:notesMasterIdLst>
  <p:sldIdLst>
    <p:sldId id="279" r:id="rId3"/>
    <p:sldId id="272" r:id="rId4"/>
    <p:sldId id="278" r:id="rId5"/>
    <p:sldId id="445" r:id="rId6"/>
    <p:sldId id="282" r:id="rId7"/>
    <p:sldId id="284" r:id="rId8"/>
    <p:sldId id="283" r:id="rId9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1CF"/>
    <a:srgbClr val="FF8029"/>
    <a:srgbClr val="3CA3A0"/>
    <a:srgbClr val="0E467D"/>
    <a:srgbClr val="F94108"/>
    <a:srgbClr val="E7EDF2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de-CH" dirty="0" err="1"/>
              <a:t>Causes</a:t>
            </a:r>
            <a:r>
              <a:rPr lang="de-CH" baseline="0" dirty="0"/>
              <a:t> </a:t>
            </a:r>
            <a:r>
              <a:rPr lang="de-CH" baseline="0" dirty="0" err="1"/>
              <a:t>principales</a:t>
            </a:r>
            <a:r>
              <a:rPr lang="de-CH" baseline="0" dirty="0"/>
              <a:t> des </a:t>
            </a:r>
            <a:r>
              <a:rPr lang="de-CH" baseline="0" dirty="0" err="1"/>
              <a:t>accidents</a:t>
            </a:r>
            <a:r>
              <a:rPr lang="de-CH" baseline="0" dirty="0"/>
              <a:t> (2022)</a:t>
            </a:r>
            <a:endParaRPr lang="fr-CH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CA3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Feuil1!$A$2:$A$5</c:f>
              <c:strCache>
                <c:ptCount val="4"/>
                <c:pt idx="0">
                  <c:v>Conduite</c:v>
                </c:pt>
                <c:pt idx="1">
                  <c:v>Inattention et distraction</c:v>
                </c:pt>
                <c:pt idx="2">
                  <c:v>Priorité</c:v>
                </c:pt>
                <c:pt idx="3">
                  <c:v>Etat de la personne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11663</c:v>
                </c:pt>
                <c:pt idx="1">
                  <c:v>9601</c:v>
                </c:pt>
                <c:pt idx="2">
                  <c:v>7810</c:v>
                </c:pt>
                <c:pt idx="3">
                  <c:v>7283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A-4880-94E6-9667C404439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Feuil1!$A$2:$A$5</c:f>
              <c:strCache>
                <c:ptCount val="4"/>
                <c:pt idx="0">
                  <c:v>Conduite</c:v>
                </c:pt>
                <c:pt idx="1">
                  <c:v>Inattention et distraction</c:v>
                </c:pt>
                <c:pt idx="2">
                  <c:v>Priorité</c:v>
                </c:pt>
                <c:pt idx="3">
                  <c:v>Etat de la personne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B2A-4880-94E6-9667C404439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Feuil1!$A$2:$A$5</c:f>
              <c:strCache>
                <c:ptCount val="4"/>
                <c:pt idx="0">
                  <c:v>Conduite</c:v>
                </c:pt>
                <c:pt idx="1">
                  <c:v>Inattention et distraction</c:v>
                </c:pt>
                <c:pt idx="2">
                  <c:v>Priorité</c:v>
                </c:pt>
                <c:pt idx="3">
                  <c:v>Etat de la personne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B2A-4880-94E6-9667C4044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7827328"/>
        <c:axId val="237836896"/>
      </c:barChart>
      <c:catAx>
        <c:axId val="23782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7836896"/>
        <c:crosses val="autoZero"/>
        <c:auto val="1"/>
        <c:lblAlgn val="ctr"/>
        <c:lblOffset val="100"/>
        <c:noMultiLvlLbl val="0"/>
      </c:catAx>
      <c:valAx>
        <c:axId val="23783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782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A791A-4B77-4601-B6F5-28FC6776C6E9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3A20A-648D-4E2F-B946-285EBD60224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3887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3A20A-648D-4E2F-B946-285EBD60224E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120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3A20A-648D-4E2F-B946-285EBD60224E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26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fr-CH" dirty="0"/>
              <a:t> </a:t>
            </a:r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3A20A-648D-4E2F-B946-285EBD60224E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999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Ev. genügend Zeit für Austausch einplanen.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3A20A-648D-4E2F-B946-285EBD60224E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671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56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688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642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84575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8370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5114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0351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0815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7993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82595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737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8766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5111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69535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516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699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553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0141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2305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0258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716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433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636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A3A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ADE7-3EB6-4407-9F0F-507D67E332EC}" type="datetimeFigureOut">
              <a:rPr lang="fr-CH" smtClean="0"/>
              <a:t>17.10.2023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52023-28E6-4B02-86F8-F1FE9BC00C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3048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wr2bULsM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ymedi.ch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de-CH" sz="3600" b="1" dirty="0" err="1"/>
              <a:t>Demandez</a:t>
            </a:r>
            <a:r>
              <a:rPr lang="de-CH" sz="3600" b="1" dirty="0"/>
              <a:t> à </a:t>
            </a:r>
            <a:r>
              <a:rPr lang="de-CH" sz="3600" b="1" dirty="0" err="1"/>
              <a:t>votre</a:t>
            </a:r>
            <a:r>
              <a:rPr lang="de-CH" sz="3600" b="1" dirty="0"/>
              <a:t> </a:t>
            </a:r>
            <a:r>
              <a:rPr lang="de-CH" sz="3600" b="1" dirty="0" err="1"/>
              <a:t>médecin</a:t>
            </a:r>
            <a:r>
              <a:rPr lang="de-CH" sz="3600" b="1" dirty="0"/>
              <a:t> </a:t>
            </a:r>
            <a:r>
              <a:rPr lang="de-CH" sz="3600" b="1" dirty="0" err="1"/>
              <a:t>ou</a:t>
            </a:r>
            <a:r>
              <a:rPr lang="de-CH" sz="3600" b="1" dirty="0"/>
              <a:t> </a:t>
            </a:r>
            <a:r>
              <a:rPr lang="de-CH" sz="3600" b="1" dirty="0" err="1"/>
              <a:t>pharmacien</a:t>
            </a:r>
            <a:br>
              <a:rPr lang="de-CH" sz="5400" b="1" dirty="0"/>
            </a:br>
            <a:endParaRPr lang="fr-CH" sz="5400" b="1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70" y="5474021"/>
            <a:ext cx="1491749" cy="7499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32960" y="1798320"/>
            <a:ext cx="6390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D19047AF-0BF5-3AFC-CA6D-CC6AD5768A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283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412A842-B9E7-4C3C-B662-F4D51B2DA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5032A8-28E7-4286-A04C-60ED3D7C1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7231" y="0"/>
            <a:ext cx="4454769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453805" y="640823"/>
            <a:ext cx="3103194" cy="5583148"/>
          </a:xfrm>
        </p:spPr>
        <p:txBody>
          <a:bodyPr anchor="ctr">
            <a:normAutofit/>
          </a:bodyPr>
          <a:lstStyle/>
          <a:p>
            <a:r>
              <a:rPr lang="de-CH" sz="3400" b="1" dirty="0" err="1">
                <a:solidFill>
                  <a:srgbClr val="FFFFFF"/>
                </a:solidFill>
              </a:rPr>
              <a:t>Demandez</a:t>
            </a:r>
            <a:r>
              <a:rPr lang="de-CH" sz="3400" b="1" dirty="0">
                <a:solidFill>
                  <a:srgbClr val="FFFFFF"/>
                </a:solidFill>
              </a:rPr>
              <a:t> à </a:t>
            </a:r>
            <a:r>
              <a:rPr lang="de-CH" sz="3400" b="1" dirty="0" err="1">
                <a:solidFill>
                  <a:srgbClr val="FFFFFF"/>
                </a:solidFill>
              </a:rPr>
              <a:t>votre</a:t>
            </a:r>
            <a:r>
              <a:rPr lang="de-CH" sz="3400" b="1" dirty="0">
                <a:solidFill>
                  <a:srgbClr val="FFFFFF"/>
                </a:solidFill>
              </a:rPr>
              <a:t> </a:t>
            </a:r>
            <a:r>
              <a:rPr lang="de-CH" sz="3400" b="1" dirty="0" err="1">
                <a:solidFill>
                  <a:srgbClr val="FFFFFF"/>
                </a:solidFill>
              </a:rPr>
              <a:t>médecin</a:t>
            </a:r>
            <a:r>
              <a:rPr lang="de-CH" sz="3400" b="1" dirty="0">
                <a:solidFill>
                  <a:srgbClr val="FFFFFF"/>
                </a:solidFill>
              </a:rPr>
              <a:t> </a:t>
            </a:r>
            <a:r>
              <a:rPr lang="de-CH" sz="3400" b="1" dirty="0" err="1">
                <a:solidFill>
                  <a:srgbClr val="FFFFFF"/>
                </a:solidFill>
              </a:rPr>
              <a:t>ou</a:t>
            </a:r>
            <a:r>
              <a:rPr lang="de-CH" sz="3400" b="1" dirty="0">
                <a:solidFill>
                  <a:srgbClr val="FFFFFF"/>
                </a:solidFill>
              </a:rPr>
              <a:t> </a:t>
            </a:r>
            <a:r>
              <a:rPr lang="de-CH" sz="3400" b="1" dirty="0" err="1">
                <a:solidFill>
                  <a:srgbClr val="FFFFFF"/>
                </a:solidFill>
              </a:rPr>
              <a:t>pharmacien</a:t>
            </a:r>
            <a:endParaRPr lang="fr-CH" sz="3400" b="1" dirty="0">
              <a:solidFill>
                <a:srgbClr val="FFFFFF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982" y="5913564"/>
            <a:ext cx="1491749" cy="7499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32960" y="1798320"/>
            <a:ext cx="6390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Espace réservé du contenu 2"/>
          <p:cNvGraphicFramePr>
            <a:graphicFrameLocks noGrp="1"/>
          </p:cNvGraphicFramePr>
          <p:nvPr>
            <p:ph idx="1"/>
          </p:nvPr>
        </p:nvGraphicFramePr>
        <p:xfrm>
          <a:off x="448123" y="89193"/>
          <a:ext cx="6755709" cy="6116333"/>
        </p:xfrm>
        <a:graphic>
          <a:graphicData uri="http://schemas.openxmlformats.org/drawingml/2006/table">
            <a:tbl>
              <a:tblPr firstRow="1" bandRow="1">
                <a:solidFill>
                  <a:srgbClr val="404040"/>
                </a:solidFill>
                <a:tableStyleId>{5C22544A-7EE6-4342-B048-85BDC9FD1C3A}</a:tableStyleId>
              </a:tblPr>
              <a:tblGrid>
                <a:gridCol w="1257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1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2493">
                <a:tc>
                  <a:txBody>
                    <a:bodyPr/>
                    <a:lstStyle/>
                    <a:p>
                      <a:r>
                        <a:rPr lang="de-CH" sz="1400" b="0" cap="none" spc="0" dirty="0" err="1">
                          <a:solidFill>
                            <a:schemeClr val="bg1"/>
                          </a:solidFill>
                        </a:rPr>
                        <a:t>Groupe</a:t>
                      </a:r>
                      <a:endParaRPr lang="fr-CH" sz="14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="0" cap="none" spc="0" dirty="0">
                          <a:solidFill>
                            <a:schemeClr val="bg1"/>
                          </a:solidFill>
                        </a:rPr>
                        <a:t>Sous-</a:t>
                      </a:r>
                      <a:r>
                        <a:rPr lang="de-CH" sz="1400" b="0" cap="none" spc="0" dirty="0" err="1">
                          <a:solidFill>
                            <a:schemeClr val="bg1"/>
                          </a:solidFill>
                        </a:rPr>
                        <a:t>Groupe</a:t>
                      </a:r>
                      <a:endParaRPr lang="fr-CH" sz="14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0" cap="none" spc="0" dirty="0" err="1">
                          <a:solidFill>
                            <a:schemeClr val="bg1"/>
                          </a:solidFill>
                        </a:rPr>
                        <a:t>Accidents</a:t>
                      </a:r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CH" sz="1200" b="0" cap="none" spc="0" dirty="0" err="1">
                          <a:solidFill>
                            <a:schemeClr val="bg1"/>
                          </a:solidFill>
                        </a:rPr>
                        <a:t>avec</a:t>
                      </a:r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CH" sz="1200" b="0" cap="none" spc="0" dirty="0" err="1">
                          <a:solidFill>
                            <a:schemeClr val="bg1"/>
                          </a:solidFill>
                        </a:rPr>
                        <a:t>dommages</a:t>
                      </a:r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CH" sz="1200" b="0" cap="none" spc="0" dirty="0" err="1">
                          <a:solidFill>
                            <a:schemeClr val="bg1"/>
                          </a:solidFill>
                        </a:rPr>
                        <a:t>matériels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="0" cap="none" spc="0" dirty="0" err="1">
                          <a:solidFill>
                            <a:schemeClr val="bg1"/>
                          </a:solidFill>
                        </a:rPr>
                        <a:t>Accidents</a:t>
                      </a:r>
                      <a:r>
                        <a:rPr lang="de-CH" sz="1400" b="0" cap="none" spc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CH" sz="1400" b="0" cap="none" spc="0" dirty="0" err="1">
                          <a:solidFill>
                            <a:schemeClr val="bg1"/>
                          </a:solidFill>
                        </a:rPr>
                        <a:t>avec</a:t>
                      </a:r>
                      <a:r>
                        <a:rPr lang="de-CH" sz="1400" b="0" cap="none" spc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CH" sz="1400" b="0" cap="none" spc="0" dirty="0" err="1">
                          <a:solidFill>
                            <a:schemeClr val="bg1"/>
                          </a:solidFill>
                        </a:rPr>
                        <a:t>dommages</a:t>
                      </a:r>
                      <a:r>
                        <a:rPr lang="de-CH" sz="1400" b="0" cap="none" spc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CH" sz="1400" b="0" cap="none" spc="0" dirty="0" err="1">
                          <a:solidFill>
                            <a:schemeClr val="bg1"/>
                          </a:solidFill>
                        </a:rPr>
                        <a:t>corporels</a:t>
                      </a:r>
                      <a:endParaRPr lang="fr-CH" sz="14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de-CH" sz="1200" b="0" cap="none" spc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CH" sz="1200" b="0" cap="none" spc="0" baseline="0" dirty="0" err="1">
                          <a:solidFill>
                            <a:schemeClr val="bg1"/>
                          </a:solidFill>
                        </a:rPr>
                        <a:t>Accidents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789">
                <a:tc>
                  <a:txBody>
                    <a:bodyPr/>
                    <a:lstStyle/>
                    <a:p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Etat de la </a:t>
                      </a:r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personne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Etat de la </a:t>
                      </a:r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personne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4’656</a:t>
                      </a:r>
                    </a:p>
                    <a:p>
                      <a:pPr algn="r"/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2’627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cap="none" spc="0" dirty="0">
                          <a:solidFill>
                            <a:srgbClr val="FFFF00"/>
                          </a:solidFill>
                        </a:rPr>
                        <a:t>7’283</a:t>
                      </a:r>
                      <a:endParaRPr lang="fr-CH" sz="1200" b="1" cap="none" spc="0" dirty="0">
                        <a:solidFill>
                          <a:srgbClr val="FFFF00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789">
                <a:tc rowSpan="9">
                  <a:txBody>
                    <a:bodyPr/>
                    <a:lstStyle/>
                    <a:p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Comportement</a:t>
                      </a:r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 de la </a:t>
                      </a:r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personne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Vitesse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2’479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1’789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4’268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49">
                <a:tc vMerge="1">
                  <a:txBody>
                    <a:bodyPr/>
                    <a:lstStyle/>
                    <a:p>
                      <a:endParaRPr lang="fr-CH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Conduite (</a:t>
                      </a:r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sans</a:t>
                      </a:r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vitesse</a:t>
                      </a:r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9’017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2’646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cap="none" spc="0" dirty="0">
                          <a:solidFill>
                            <a:srgbClr val="FFFF00"/>
                          </a:solidFill>
                        </a:rPr>
                        <a:t>11’663</a:t>
                      </a:r>
                      <a:endParaRPr lang="fr-CH" sz="1200" b="1" cap="none" spc="0" dirty="0">
                        <a:solidFill>
                          <a:srgbClr val="FFFF00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789">
                <a:tc vMerge="1">
                  <a:txBody>
                    <a:bodyPr/>
                    <a:lstStyle/>
                    <a:p>
                      <a:endParaRPr lang="fr-CH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Dépassement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739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545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1’284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789">
                <a:tc vMerge="1">
                  <a:txBody>
                    <a:bodyPr/>
                    <a:lstStyle/>
                    <a:p>
                      <a:endParaRPr lang="fr-CH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Priorité</a:t>
                      </a:r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3’274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4’536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cap="none" spc="0" dirty="0">
                          <a:solidFill>
                            <a:srgbClr val="FFFF00"/>
                          </a:solidFill>
                        </a:rPr>
                        <a:t>7’810</a:t>
                      </a:r>
                      <a:endParaRPr lang="fr-CH" sz="1200" b="1" cap="none" spc="0" dirty="0">
                        <a:solidFill>
                          <a:srgbClr val="FFFF00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49">
                <a:tc vMerge="1">
                  <a:txBody>
                    <a:bodyPr/>
                    <a:lstStyle/>
                    <a:p>
                      <a:endParaRPr lang="fr-CH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Signalisation (</a:t>
                      </a:r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lumière</a:t>
                      </a:r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 et </a:t>
                      </a:r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signes</a:t>
                      </a:r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630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373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1’003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49">
                <a:tc vMerge="1">
                  <a:txBody>
                    <a:bodyPr/>
                    <a:lstStyle/>
                    <a:p>
                      <a:endParaRPr lang="fr-CH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Inattention</a:t>
                      </a:r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 et </a:t>
                      </a:r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distraction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6’583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3’018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cap="none" spc="0" dirty="0">
                          <a:solidFill>
                            <a:srgbClr val="FFFF00"/>
                          </a:solidFill>
                        </a:rPr>
                        <a:t>9’601</a:t>
                      </a:r>
                      <a:endParaRPr lang="fr-CH" sz="1200" b="1" cap="none" spc="0" dirty="0">
                        <a:solidFill>
                          <a:srgbClr val="FFFF00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789">
                <a:tc vMerge="1">
                  <a:txBody>
                    <a:bodyPr/>
                    <a:lstStyle/>
                    <a:p>
                      <a:endParaRPr lang="fr-CH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Utilisation</a:t>
                      </a:r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 du </a:t>
                      </a:r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Véhicule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1’549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906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2’455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249">
                <a:tc vMerge="1">
                  <a:txBody>
                    <a:bodyPr/>
                    <a:lstStyle/>
                    <a:p>
                      <a:endParaRPr lang="fr-CH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Comportement</a:t>
                      </a:r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 du </a:t>
                      </a:r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cycliste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68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649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717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789">
                <a:tc vMerge="1">
                  <a:txBody>
                    <a:bodyPr/>
                    <a:lstStyle/>
                    <a:p>
                      <a:endParaRPr lang="fr-CH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Comportement</a:t>
                      </a:r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 du </a:t>
                      </a:r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piéton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404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451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3249">
                <a:tc rowSpan="2">
                  <a:txBody>
                    <a:bodyPr/>
                    <a:lstStyle/>
                    <a:p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Véhicule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L’Etat</a:t>
                      </a:r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 et </a:t>
                      </a:r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l’entretien</a:t>
                      </a:r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 du </a:t>
                      </a:r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véhicule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279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128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407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789">
                <a:tc vMerge="1">
                  <a:txBody>
                    <a:bodyPr/>
                    <a:lstStyle/>
                    <a:p>
                      <a:endParaRPr lang="fr-CH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Chargement</a:t>
                      </a:r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ou</a:t>
                      </a:r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 passager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207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114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321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789">
                <a:tc rowSpan="2">
                  <a:txBody>
                    <a:bodyPr/>
                    <a:lstStyle/>
                    <a:p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Infrastructure et </a:t>
                      </a:r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influence</a:t>
                      </a:r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 externe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Etat de </a:t>
                      </a:r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l’infrastructure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38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185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223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789">
                <a:tc vMerge="1">
                  <a:txBody>
                    <a:bodyPr/>
                    <a:lstStyle/>
                    <a:p>
                      <a:endParaRPr lang="fr-CH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Influence</a:t>
                      </a:r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 externe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2’546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279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2’825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789">
                <a:tc>
                  <a:txBody>
                    <a:bodyPr/>
                    <a:lstStyle/>
                    <a:p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Autres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1" cap="none" spc="0" dirty="0" err="1">
                          <a:solidFill>
                            <a:schemeClr val="bg1"/>
                          </a:solidFill>
                        </a:rPr>
                        <a:t>Autres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3’638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197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cap="none" spc="0" dirty="0">
                          <a:solidFill>
                            <a:schemeClr val="bg1"/>
                          </a:solidFill>
                        </a:rPr>
                        <a:t>3’835</a:t>
                      </a:r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785981"/>
                  </a:ext>
                </a:extLst>
              </a:tr>
              <a:tr h="226869">
                <a:tc>
                  <a:txBody>
                    <a:bodyPr/>
                    <a:lstStyle/>
                    <a:p>
                      <a:r>
                        <a:rPr lang="de-CH" sz="1200" b="1" cap="none" spc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fr-CH" sz="1200" b="1" cap="none" spc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35’750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0" cap="none" spc="0" dirty="0">
                          <a:solidFill>
                            <a:schemeClr val="bg1"/>
                          </a:solidFill>
                        </a:rPr>
                        <a:t>18’396</a:t>
                      </a:r>
                      <a:endParaRPr lang="fr-CH" sz="1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cap="none" spc="0" dirty="0">
                          <a:solidFill>
                            <a:srgbClr val="FF0000"/>
                          </a:solidFill>
                        </a:rPr>
                        <a:t>54’146</a:t>
                      </a:r>
                      <a:endParaRPr lang="fr-CH" sz="1200" b="1" cap="none" spc="0" dirty="0">
                        <a:solidFill>
                          <a:srgbClr val="FF0000"/>
                        </a:solidFill>
                      </a:endParaRPr>
                    </a:p>
                  </a:txBody>
                  <a:tcPr marL="57177" marR="57177" marT="57177" marB="285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07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D60248-5EEE-F7C3-2129-263E353E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524041"/>
          </a:xfrm>
        </p:spPr>
        <p:txBody>
          <a:bodyPr anchor="b">
            <a:normAutofit fontScale="90000"/>
          </a:bodyPr>
          <a:lstStyle/>
          <a:p>
            <a:r>
              <a:rPr lang="de-CH" sz="3600" dirty="0" err="1"/>
              <a:t>Demandez</a:t>
            </a:r>
            <a:r>
              <a:rPr lang="de-CH" sz="3600" dirty="0"/>
              <a:t> à </a:t>
            </a:r>
            <a:r>
              <a:rPr lang="de-CH" sz="3600" dirty="0" err="1"/>
              <a:t>votre</a:t>
            </a:r>
            <a:r>
              <a:rPr lang="de-CH" sz="3600" dirty="0"/>
              <a:t> </a:t>
            </a:r>
            <a:r>
              <a:rPr lang="de-CH" sz="3600" dirty="0" err="1"/>
              <a:t>médecin</a:t>
            </a:r>
            <a:r>
              <a:rPr lang="de-CH" sz="3600" dirty="0"/>
              <a:t> </a:t>
            </a:r>
            <a:r>
              <a:rPr lang="de-CH" sz="3600" dirty="0" err="1"/>
              <a:t>ou</a:t>
            </a:r>
            <a:r>
              <a:rPr lang="de-CH" sz="3600" dirty="0"/>
              <a:t> </a:t>
            </a:r>
            <a:r>
              <a:rPr lang="de-CH" sz="3600" dirty="0" err="1"/>
              <a:t>pharmacien</a:t>
            </a:r>
            <a:endParaRPr lang="fr-CH" sz="3600" dirty="0"/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E1D48A-9320-421C-7F6F-6BF1268D0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872899"/>
            <a:ext cx="4671622" cy="3365460"/>
          </a:xfrm>
        </p:spPr>
        <p:txBody>
          <a:bodyPr>
            <a:normAutofit fontScale="92500" lnSpcReduction="10000"/>
          </a:bodyPr>
          <a:lstStyle/>
          <a:p>
            <a:r>
              <a:rPr lang="fr-CH" sz="2400" dirty="0"/>
              <a:t>Effets de </a:t>
            </a:r>
            <a:r>
              <a:rPr lang="fr-CH" sz="2400" dirty="0">
                <a:solidFill>
                  <a:schemeClr val="accent2"/>
                </a:solidFill>
              </a:rPr>
              <a:t>l'alcool</a:t>
            </a:r>
          </a:p>
          <a:p>
            <a:r>
              <a:rPr lang="fr-CH" sz="2400" dirty="0"/>
              <a:t>Effets de la </a:t>
            </a:r>
            <a:r>
              <a:rPr lang="fr-CH" sz="2400" dirty="0">
                <a:solidFill>
                  <a:schemeClr val="accent2"/>
                </a:solidFill>
              </a:rPr>
              <a:t>drogue</a:t>
            </a:r>
          </a:p>
          <a:p>
            <a:r>
              <a:rPr lang="fr-CH" sz="2400" dirty="0"/>
              <a:t>Effet des </a:t>
            </a:r>
            <a:r>
              <a:rPr lang="fr-CH" sz="2400" dirty="0">
                <a:solidFill>
                  <a:schemeClr val="accent2"/>
                </a:solidFill>
              </a:rPr>
              <a:t>médicaments</a:t>
            </a:r>
          </a:p>
          <a:p>
            <a:r>
              <a:rPr lang="fr-CH" sz="2400" dirty="0">
                <a:solidFill>
                  <a:schemeClr val="accent2"/>
                </a:solidFill>
              </a:rPr>
              <a:t>Fatigue</a:t>
            </a:r>
            <a:r>
              <a:rPr lang="fr-CH" sz="2400" dirty="0"/>
              <a:t> excessive, endormissement (y compris les secondes de sommeil)</a:t>
            </a:r>
          </a:p>
          <a:p>
            <a:r>
              <a:rPr lang="fr-CH" sz="2400" dirty="0"/>
              <a:t>Diminution de la vue (pas de lunettes, etc.)</a:t>
            </a:r>
          </a:p>
          <a:p>
            <a:r>
              <a:rPr lang="fr-CH" sz="2400" dirty="0"/>
              <a:t>Maladies physiques et mentales</a:t>
            </a:r>
          </a:p>
          <a:p>
            <a:r>
              <a:rPr lang="de-CH" sz="2400" dirty="0"/>
              <a:t>…</a:t>
            </a:r>
          </a:p>
        </p:txBody>
      </p:sp>
      <p:pic>
        <p:nvPicPr>
          <p:cNvPr id="5" name="Picture 4" descr="Nahaufnahme ungeöffneter Tablettenblister">
            <a:extLst>
              <a:ext uri="{FF2B5EF4-FFF2-40B4-BE49-F238E27FC236}">
                <a16:creationId xmlns:a16="http://schemas.microsoft.com/office/drawing/2014/main" id="{302540AD-C1DD-652D-BD15-19C8D23070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9" r="2547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C002052-2ABB-CD61-7521-A0F14E88D256}"/>
              </a:ext>
            </a:extLst>
          </p:cNvPr>
          <p:cNvSpPr txBox="1"/>
          <p:nvPr/>
        </p:nvSpPr>
        <p:spPr>
          <a:xfrm>
            <a:off x="640080" y="2023800"/>
            <a:ext cx="579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L'état de la personne comprend…</a:t>
            </a:r>
          </a:p>
        </p:txBody>
      </p:sp>
    </p:spTree>
    <p:extLst>
      <p:ext uri="{BB962C8B-B14F-4D97-AF65-F5344CB8AC3E}">
        <p14:creationId xmlns:p14="http://schemas.microsoft.com/office/powerpoint/2010/main" val="154907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3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368E72-FE60-22B1-61D2-F9A4F9B5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e-CH" sz="3800" dirty="0" err="1"/>
              <a:t>Demandez</a:t>
            </a:r>
            <a:r>
              <a:rPr lang="de-CH" sz="3800" dirty="0"/>
              <a:t> à </a:t>
            </a:r>
            <a:r>
              <a:rPr lang="de-CH" sz="3800" dirty="0" err="1"/>
              <a:t>votre</a:t>
            </a:r>
            <a:r>
              <a:rPr lang="de-CH" sz="3800" dirty="0"/>
              <a:t> </a:t>
            </a:r>
            <a:r>
              <a:rPr lang="de-CH" sz="3800" dirty="0" err="1"/>
              <a:t>médecin</a:t>
            </a:r>
            <a:r>
              <a:rPr lang="de-CH" sz="3800" dirty="0"/>
              <a:t> </a:t>
            </a:r>
            <a:r>
              <a:rPr lang="de-CH" sz="3800" dirty="0" err="1"/>
              <a:t>ou</a:t>
            </a:r>
            <a:r>
              <a:rPr lang="de-CH" sz="3800" dirty="0"/>
              <a:t> </a:t>
            </a:r>
            <a:r>
              <a:rPr lang="de-CH" sz="3800" dirty="0" err="1"/>
              <a:t>pharmacien</a:t>
            </a:r>
            <a:endParaRPr lang="fr-CH" sz="3800" dirty="0"/>
          </a:p>
        </p:txBody>
      </p:sp>
      <p:sp>
        <p:nvSpPr>
          <p:cNvPr id="104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4EED06-3651-86E5-CC99-76E071429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CH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Médicaments au volant: demandez si ça roule! - YouTube</a:t>
            </a:r>
            <a:endParaRPr lang="de-DE" sz="2200" dirty="0"/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endParaRPr lang="de-DE" sz="2200" dirty="0"/>
          </a:p>
          <a:p>
            <a:endParaRPr lang="fr-CH" sz="2200" dirty="0"/>
          </a:p>
          <a:p>
            <a:pPr marL="0" indent="0">
              <a:buNone/>
            </a:pPr>
            <a:endParaRPr lang="fr-CH" sz="2200" dirty="0"/>
          </a:p>
        </p:txBody>
      </p:sp>
      <p:pic>
        <p:nvPicPr>
          <p:cNvPr id="1030" name="Picture 6" descr="bfu Kampagne: «Erst fragen, dann fahren!» - Verkehrssicherheitszentrum">
            <a:extLst>
              <a:ext uri="{FF2B5EF4-FFF2-40B4-BE49-F238E27FC236}">
                <a16:creationId xmlns:a16="http://schemas.microsoft.com/office/drawing/2014/main" id="{C9D1302F-ABB6-3D2F-E0AB-E0A9E7B96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747158"/>
            <a:ext cx="4964588" cy="246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35E48F7-3135-644C-668B-2173B3A1BE3A}"/>
              </a:ext>
            </a:extLst>
          </p:cNvPr>
          <p:cNvSpPr txBox="1"/>
          <p:nvPr/>
        </p:nvSpPr>
        <p:spPr>
          <a:xfrm>
            <a:off x="630936" y="4405199"/>
            <a:ext cx="10352138" cy="165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sur la vidéo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 faut-il être particulièrement prudent lors de la prise de médicaments ?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Pourquoi l'alcool, les drogues et les médicaments peuvent-ils entraîner des accidents ?</a:t>
            </a:r>
          </a:p>
        </p:txBody>
      </p:sp>
    </p:spTree>
    <p:extLst>
      <p:ext uri="{BB962C8B-B14F-4D97-AF65-F5344CB8AC3E}">
        <p14:creationId xmlns:p14="http://schemas.microsoft.com/office/powerpoint/2010/main" val="358303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gâteau, intérieur, nourriture, décoré">
            <a:extLst>
              <a:ext uri="{FF2B5EF4-FFF2-40B4-BE49-F238E27FC236}">
                <a16:creationId xmlns:a16="http://schemas.microsoft.com/office/drawing/2014/main" id="{7D640A12-3B1A-A52E-25D4-4760402F4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DBA59C2-98B5-76E3-839D-F567E709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e-CH" sz="4000" dirty="0" err="1"/>
              <a:t>Demandez</a:t>
            </a:r>
            <a:r>
              <a:rPr lang="de-CH" sz="4000" dirty="0"/>
              <a:t> à </a:t>
            </a:r>
            <a:r>
              <a:rPr lang="de-CH" sz="4000" dirty="0" err="1"/>
              <a:t>votre</a:t>
            </a:r>
            <a:r>
              <a:rPr lang="de-CH" sz="4000" dirty="0"/>
              <a:t> </a:t>
            </a:r>
            <a:r>
              <a:rPr lang="de-CH" sz="4000" dirty="0" err="1"/>
              <a:t>médecin</a:t>
            </a:r>
            <a:r>
              <a:rPr lang="de-CH" sz="4000" dirty="0"/>
              <a:t> </a:t>
            </a:r>
            <a:r>
              <a:rPr lang="de-CH" sz="4000" dirty="0" err="1"/>
              <a:t>ou</a:t>
            </a:r>
            <a:r>
              <a:rPr lang="de-CH" sz="4000" dirty="0"/>
              <a:t> </a:t>
            </a:r>
            <a:r>
              <a:rPr lang="de-CH" sz="4000" dirty="0" err="1"/>
              <a:t>pharmacien</a:t>
            </a:r>
            <a:endParaRPr lang="fr-CH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F3A8A2-644B-E1BF-B72D-4F9E38657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6552062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3200" dirty="0"/>
              <a:t>... ou nous : Les médicaments peuvent influencer l'aptitude à conduire !</a:t>
            </a:r>
          </a:p>
          <a:p>
            <a:pPr marL="0" indent="0">
              <a:buNone/>
            </a:pPr>
            <a:r>
              <a:rPr lang="fr-CH" sz="3200" dirty="0">
                <a:hlinkClick r:id="rId4"/>
              </a:rPr>
              <a:t>www.mymedi.ch</a:t>
            </a:r>
            <a:endParaRPr lang="fr-CH" sz="3200" dirty="0"/>
          </a:p>
        </p:txBody>
      </p:sp>
    </p:spTree>
    <p:extLst>
      <p:ext uri="{BB962C8B-B14F-4D97-AF65-F5344CB8AC3E}">
        <p14:creationId xmlns:p14="http://schemas.microsoft.com/office/powerpoint/2010/main" val="305754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93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8BC996-F76A-42B9-5AE4-792D7B4AD3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" r="2852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CEFBEC-70B1-F5BF-7A11-7F8BBC65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e-CH" sz="4000" dirty="0" err="1"/>
              <a:t>Demandez</a:t>
            </a:r>
            <a:r>
              <a:rPr lang="de-CH" sz="4000" dirty="0"/>
              <a:t> à </a:t>
            </a:r>
            <a:r>
              <a:rPr lang="de-CH" sz="4000" dirty="0" err="1"/>
              <a:t>votre</a:t>
            </a:r>
            <a:r>
              <a:rPr lang="de-CH" sz="4000" dirty="0"/>
              <a:t> </a:t>
            </a:r>
            <a:r>
              <a:rPr lang="de-CH" sz="4000" dirty="0" err="1"/>
              <a:t>médecin</a:t>
            </a:r>
            <a:r>
              <a:rPr lang="de-CH" sz="4000" dirty="0"/>
              <a:t> </a:t>
            </a:r>
            <a:r>
              <a:rPr lang="de-CH" sz="4000" dirty="0" err="1"/>
              <a:t>ou</a:t>
            </a:r>
            <a:r>
              <a:rPr lang="de-CH" sz="4000" dirty="0"/>
              <a:t> </a:t>
            </a:r>
            <a:r>
              <a:rPr lang="de-CH" sz="4000" dirty="0" err="1"/>
              <a:t>pharmacien</a:t>
            </a:r>
            <a:r>
              <a:rPr lang="de-CH" sz="4000" dirty="0"/>
              <a:t> </a:t>
            </a:r>
            <a:endParaRPr lang="fr-CH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95C932-5ECB-BA09-5693-AB920A2DF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6405082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3200" dirty="0"/>
              <a:t>Le test pratique</a:t>
            </a:r>
          </a:p>
          <a:p>
            <a:pPr marL="0" indent="0">
              <a:buNone/>
            </a:pPr>
            <a:r>
              <a:rPr lang="fr-CH" sz="3200" dirty="0"/>
              <a:t>Prenez à deux des lunettes de simulation et essayez-les, par ex. </a:t>
            </a:r>
          </a:p>
          <a:p>
            <a:pPr marL="0" indent="0">
              <a:buNone/>
            </a:pPr>
            <a:r>
              <a:rPr lang="fr-CH" sz="3200" dirty="0"/>
              <a:t>-   ... en vous promenant dans la salle de classe</a:t>
            </a:r>
          </a:p>
          <a:p>
            <a:pPr>
              <a:buFontTx/>
              <a:buChar char="-"/>
            </a:pPr>
            <a:r>
              <a:rPr lang="fr-CH" sz="3200" dirty="0"/>
              <a:t>... en lisant un texte </a:t>
            </a:r>
          </a:p>
          <a:p>
            <a:pPr>
              <a:buFontTx/>
              <a:buChar char="-"/>
            </a:pPr>
            <a:r>
              <a:rPr lang="fr-CH" sz="3200" dirty="0"/>
              <a:t>...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20199779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Grand écran</PresentationFormat>
  <Paragraphs>119</Paragraphs>
  <Slides>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2_Thème Office</vt:lpstr>
      <vt:lpstr>Demandez à votre médecin ou pharmacien </vt:lpstr>
      <vt:lpstr>Demandez à votre médecin ou pharmacien</vt:lpstr>
      <vt:lpstr>Demandez à votre médecin ou pharmacien</vt:lpstr>
      <vt:lpstr>Demandez à votre médecin ou pharmacien</vt:lpstr>
      <vt:lpstr>Demandez à votre médecin ou pharmacien</vt:lpstr>
      <vt:lpstr>Présentation PowerPoint</vt:lpstr>
      <vt:lpstr>Demandez à votre médecin ou pharmacien </vt:lpstr>
    </vt:vector>
  </TitlesOfParts>
  <Company>TCS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Macht aus euren Neujahrsvorsätzen ein Präventionsplakat</dc:title>
  <dc:creator>CHRISTEN Irena</dc:creator>
  <cp:lastModifiedBy>CHRISTEN Irena</cp:lastModifiedBy>
  <cp:revision>196</cp:revision>
  <cp:lastPrinted>2023-03-03T08:19:15Z</cp:lastPrinted>
  <dcterms:created xsi:type="dcterms:W3CDTF">2022-12-15T12:46:57Z</dcterms:created>
  <dcterms:modified xsi:type="dcterms:W3CDTF">2023-10-17T11:57:30Z</dcterms:modified>
</cp:coreProperties>
</file>